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7" r:id="rId2"/>
    <p:sldId id="27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1" r:id="rId16"/>
    <p:sldId id="271" r:id="rId17"/>
    <p:sldId id="272" r:id="rId18"/>
    <p:sldId id="273" r:id="rId19"/>
    <p:sldId id="283" r:id="rId20"/>
    <p:sldId id="284" r:id="rId21"/>
    <p:sldId id="285" r:id="rId22"/>
    <p:sldId id="282" r:id="rId23"/>
    <p:sldId id="275" r:id="rId24"/>
    <p:sldId id="276" r:id="rId25"/>
    <p:sldId id="277" r:id="rId26"/>
    <p:sldId id="286" r:id="rId27"/>
    <p:sldId id="301" r:id="rId28"/>
    <p:sldId id="287" r:id="rId29"/>
    <p:sldId id="290" r:id="rId30"/>
    <p:sldId id="288" r:id="rId31"/>
    <p:sldId id="296" r:id="rId32"/>
    <p:sldId id="291" r:id="rId33"/>
    <p:sldId id="295" r:id="rId34"/>
    <p:sldId id="297" r:id="rId35"/>
    <p:sldId id="298" r:id="rId36"/>
    <p:sldId id="299" r:id="rId37"/>
    <p:sldId id="300" r:id="rId38"/>
    <p:sldId id="293" r:id="rId39"/>
    <p:sldId id="292" r:id="rId40"/>
    <p:sldId id="304" r:id="rId41"/>
    <p:sldId id="313" r:id="rId42"/>
    <p:sldId id="308" r:id="rId43"/>
    <p:sldId id="322" r:id="rId44"/>
    <p:sldId id="307" r:id="rId45"/>
    <p:sldId id="314" r:id="rId46"/>
    <p:sldId id="316" r:id="rId47"/>
    <p:sldId id="317" r:id="rId48"/>
    <p:sldId id="318" r:id="rId49"/>
    <p:sldId id="319" r:id="rId50"/>
    <p:sldId id="320" r:id="rId51"/>
    <p:sldId id="321" r:id="rId52"/>
    <p:sldId id="306" r:id="rId53"/>
    <p:sldId id="305" r:id="rId54"/>
    <p:sldId id="309" r:id="rId55"/>
    <p:sldId id="310" r:id="rId56"/>
    <p:sldId id="311" r:id="rId57"/>
    <p:sldId id="315" r:id="rId58"/>
    <p:sldId id="312" r:id="rId59"/>
    <p:sldId id="302" r:id="rId60"/>
    <p:sldId id="303" r:id="rId61"/>
    <p:sldId id="278" r:id="rId62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2" d="100"/>
          <a:sy n="62" d="100"/>
        </p:scale>
        <p:origin x="-984" y="-2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54E2B-C4BC-48FE-9229-5133CA2C0C83}" type="datetimeFigureOut">
              <a:rPr lang="en-US" smtClean="0"/>
              <a:pPr/>
              <a:t>3/29/2018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4BA10-24DA-43B5-B348-7D958666A21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4525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560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7950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336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817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30"/>
            <a:ext cx="1036185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4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AC30-E41C-49BC-A495-44D0BFD19D3F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1358-0EC6-40EB-AA8E-1CE0AFBE08DB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643"/>
            <a:ext cx="274284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0" y="274643"/>
            <a:ext cx="8025356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EDE6-4A35-42A7-897D-85B5042B6D83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9" y="928670"/>
            <a:ext cx="10967531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563" y="6247376"/>
            <a:ext cx="2837391" cy="47093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BA223BA-210B-4E81-AF71-6E027EB35E50}" type="datetime1">
              <a:rPr lang="en-US" smtClean="0"/>
              <a:pPr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8327877" y="0"/>
            <a:ext cx="3862537" cy="470930"/>
          </a:xfrm>
        </p:spPr>
        <p:txBody>
          <a:bodyPr/>
          <a:lstStyle>
            <a:lvl1pPr>
              <a:defRPr/>
            </a:lvl1pPr>
          </a:lstStyle>
          <a:p>
            <a:pPr algn="r"/>
            <a:r>
              <a:rPr lang="en-US" dirty="0" smtClean="0"/>
              <a:t>Literature Survey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0624" y="6247376"/>
            <a:ext cx="2837391" cy="470930"/>
          </a:xfrm>
        </p:spPr>
        <p:txBody>
          <a:bodyPr/>
          <a:lstStyle>
            <a:lvl1pPr>
              <a:defRPr/>
            </a:lvl1pPr>
          </a:lstStyle>
          <a:p>
            <a:fld id="{CD08A456-2011-4BFE-B9CA-63B69B77C9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FF01-9ADB-4BA5-84CD-87D9E6CDCA94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8" y="4406904"/>
            <a:ext cx="1036185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8" y="2906718"/>
            <a:ext cx="1036185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039A-6E20-4F37-A990-C4A217588BAA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205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5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46C9-2E79-4D01-A278-E468EF36A0FB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3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3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2FD6-1DAD-45F1-B61D-6E94579BA48C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459B-4336-4203-BC93-6929730D9805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A809-7D20-43B6-8DDB-CFD24D765C5C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5"/>
            <a:ext cx="681478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2" y="1435103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88EB-51D2-4BAC-8CBF-780C59AF5451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1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9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93E89-373A-4D4D-8652-82886DF11F48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627" y="714356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01" y="1928805"/>
            <a:ext cx="10723792" cy="419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2" y="6356355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D851A-D1D2-457B-874C-2D6FE56C2084}" type="datetime1">
              <a:rPr lang="en-US" smtClean="0"/>
              <a:pPr/>
              <a:t>3/29/2018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5212" y="5"/>
            <a:ext cx="38602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Literature Survey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4" y="6356355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837972" y="1825560"/>
            <a:ext cx="4830571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different approach is to use two inverters tied back to back 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 interesting fact about sense amplifiers  is that we are not limited on the output voltage swing[4]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9178" y="908720"/>
            <a:ext cx="3108824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09484" y="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09483" y="1357298"/>
            <a:ext cx="6019136" cy="4118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This property can be exploited by using a positive feedback network incorporated in a classical analog differential amplifier.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Such a network was studied which used a cross coupled pair as a regenerating circuit.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Spice simulation of these three shortlisted  candidates for making the sense amplifiers are to be carried out and the final decision is to be made based on the simulation results.[5]</a:t>
            </a:r>
          </a:p>
        </p:txBody>
      </p:sp>
      <p:pic>
        <p:nvPicPr>
          <p:cNvPr id="111" name="Picture 4"/>
          <p:cNvPicPr/>
          <p:nvPr/>
        </p:nvPicPr>
        <p:blipFill>
          <a:blip r:embed="rId2" cstate="print"/>
          <a:stretch/>
        </p:blipFill>
        <p:spPr>
          <a:xfrm>
            <a:off x="7679960" y="1463040"/>
            <a:ext cx="3784547" cy="429012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2"/>
            <a:ext cx="10969452" cy="1144921"/>
          </a:xfrm>
          <a:ln/>
        </p:spPr>
        <p:txBody>
          <a:bodyPr tIns="39116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Word Line Driver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32118" y="1409909"/>
            <a:ext cx="10969452" cy="1548162"/>
          </a:xfrm>
          <a:prstGeom prst="rect">
            <a:avLst/>
          </a:prstGeom>
          <a:noFill/>
          <a:ln/>
        </p:spPr>
        <p:txBody>
          <a:bodyPr lIns="0" tIns="19558" rIns="0" bIns="0" anchor="ctr"/>
          <a:lstStyle/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Increasing the access transistor strength helps in increasing the cell drivability (RDM) and the WRM.</a:t>
            </a:r>
          </a:p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can be done by increasing the transistor overdrive voltage by boosting the world line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.[8]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15900" indent="-215900" algn="just"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38097" t="27086" r="40126" b="31474"/>
          <a:stretch>
            <a:fillRect/>
          </a:stretch>
        </p:blipFill>
        <p:spPr bwMode="auto">
          <a:xfrm>
            <a:off x="664234" y="2714620"/>
            <a:ext cx="4388549" cy="36433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2462" y="3152491"/>
            <a:ext cx="5154530" cy="22293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>
          <a:xfrm>
            <a:off x="8095470" y="0"/>
            <a:ext cx="3862537" cy="470930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D08A456-2011-4BFE-B9CA-63B69B77C99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2"/>
            <a:ext cx="10969452" cy="1012231"/>
          </a:xfrm>
          <a:ln/>
        </p:spPr>
        <p:txBody>
          <a:bodyPr tIns="35560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Address Transition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etector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8562" y="1327820"/>
            <a:ext cx="10969452" cy="1299016"/>
          </a:xfrm>
          <a:prstGeom prst="rect">
            <a:avLst/>
          </a:prstGeom>
          <a:ln/>
        </p:spPr>
        <p:txBody>
          <a:bodyPr tIns="19558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ATD generates a short pulse every time there is a change in any of the address lines.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pulse triggers the generation of a clock which makes the other blocks execute in the required sequence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.[4] [7]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38" y="3021441"/>
            <a:ext cx="5048943" cy="134078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946" y="4918117"/>
            <a:ext cx="5208281" cy="12788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 r="11557"/>
          <a:stretch>
            <a:fillRect/>
          </a:stretch>
        </p:blipFill>
        <p:spPr bwMode="auto">
          <a:xfrm>
            <a:off x="5860999" y="3401641"/>
            <a:ext cx="5970423" cy="199028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214292"/>
            <a:ext cx="10361852" cy="147002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Decoder Circuitry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04" y="1428738"/>
            <a:ext cx="105728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 hierarchical decoding scheme will be used to select the memory banks,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Pre-decoding to be done before decoding to reduce fan-in and delay.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Block Decoder for memory bank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Row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Column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Decoding circuitry can either be: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-Traditional using AND gates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-Novel decoder using stages of NAND and NOR gates and a replica    inverter delay chain. This can reduce delay and power dissipation[6].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M\Downloads\shashi.png"/>
          <p:cNvPicPr>
            <a:picLocks noChangeAspect="1" noChangeArrowheads="1"/>
          </p:cNvPicPr>
          <p:nvPr/>
        </p:nvPicPr>
        <p:blipFill>
          <a:blip r:embed="rId2" cstate="print"/>
          <a:srcRect l="50999" t="2751" r="5940" b="59450"/>
          <a:stretch>
            <a:fillRect/>
          </a:stretch>
        </p:blipFill>
        <p:spPr bwMode="auto">
          <a:xfrm rot="5400000" flipH="1" flipV="1">
            <a:off x="3106880" y="-2078908"/>
            <a:ext cx="5904658" cy="1087179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 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5430" t="33261" r="31855" b="11672"/>
          <a:stretch>
            <a:fillRect/>
          </a:stretch>
        </p:blipFill>
        <p:spPr bwMode="auto">
          <a:xfrm>
            <a:off x="3719252" y="1268760"/>
            <a:ext cx="5237828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09257" y="5"/>
            <a:ext cx="7646253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Understanding of pin configuration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728" y="571480"/>
            <a:ext cx="8143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92" y="171943"/>
            <a:ext cx="10514231" cy="948520"/>
          </a:xfrm>
        </p:spPr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Metal Planning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1565063"/>
              </p:ext>
            </p:extLst>
          </p:nvPr>
        </p:nvGraphicFramePr>
        <p:xfrm>
          <a:off x="838091" y="1120463"/>
          <a:ext cx="10514232" cy="539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5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85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85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85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783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Layers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Application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Resistance(sheet)(m</a:t>
                      </a:r>
                      <a:r>
                        <a:rPr lang="el-GR" sz="2000" dirty="0" smtClean="0"/>
                        <a:t>ῼ</a:t>
                      </a:r>
                      <a:r>
                        <a:rPr lang="en-IN" sz="2000" dirty="0" smtClean="0"/>
                        <a:t>)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Capacitance( </a:t>
                      </a:r>
                      <a:r>
                        <a:rPr kumimoji="0" lang="en-IN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l-G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m)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1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Local</a:t>
                      </a:r>
                      <a:r>
                        <a:rPr lang="en-IN" baseline="0" dirty="0" smtClean="0"/>
                        <a:t> Routing 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130.8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2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Word Line Strapping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103.7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 Complement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76.5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Address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Control</a:t>
                      </a:r>
                      <a:r>
                        <a:rPr lang="en-IN" baseline="0" dirty="0" smtClean="0"/>
                        <a:t>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VSS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VDD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68.3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87108" y="2"/>
            <a:ext cx="5003306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Metal Strategy</a:t>
            </a:r>
          </a:p>
        </p:txBody>
      </p:sp>
    </p:spTree>
    <p:extLst>
      <p:ext uri="{BB962C8B-B14F-4D97-AF65-F5344CB8AC3E}">
        <p14:creationId xmlns:p14="http://schemas.microsoft.com/office/powerpoint/2010/main" xmlns="" val="14841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IN" baseline="-250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10ns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Considering  2ns delay for I/O pad wire bond to package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Dividing   8 ns equally among 4 major components for rough analysis, core delay = 2ns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Assuming equal delay in rows and columns, 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Row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Column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38083" y="5"/>
            <a:ext cx="5717427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195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Memory Specifications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128K X 8 bit CMOS Static RAM (Cypress Semiconductors CY7C1019CV33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Key Features: Automatic Power down when deselected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Width : 17 bit (A0-A16)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Data Width: 8 bit (I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Voltage : 1V </a:t>
            </a:r>
            <a:r>
              <a:rPr lang="en-IN" u="sng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10%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Temperature: Commercial (0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- 70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Technology Node: UMC 65nm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Cycle Time : 15 ns (min)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to Data valid time : 15ns (max)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Partitioning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95338" y="5"/>
            <a:ext cx="4860171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336" y="2060849"/>
            <a:ext cx="5949799" cy="4104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7175" y="2045251"/>
            <a:ext cx="5904656" cy="41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23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3" y="1928805"/>
            <a:ext cx="7227270" cy="4197361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delays with respect to size, we get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Rows = 1150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= 264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gives a size of 128x8 rows and 256 columns to be appropriate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for improving speed we prefer smaller bank size to have smaller word line and bit line capacitances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we opt for 8 banks of 16k x 8bits each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 decoder logic complexity increases exponentially as the number of banks increases and hence we don’t choose banks of smaller size.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01615" y="2"/>
            <a:ext cx="5288799" cy="365125"/>
          </a:xfrm>
        </p:spPr>
        <p:txBody>
          <a:bodyPr/>
          <a:lstStyle/>
          <a:p>
            <a:endParaRPr lang="en-IN" sz="16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  Architecture and Floor Planning: Array Partitioning</a:t>
            </a:r>
          </a:p>
          <a:p>
            <a:endParaRPr lang="en-IN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295425" y="2564904"/>
            <a:ext cx="2405139" cy="175816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295424" y="2276874"/>
            <a:ext cx="2401537" cy="20885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93392" y="1714589"/>
            <a:ext cx="223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256 columns</a:t>
            </a:r>
            <a:endParaRPr lang="en-IN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975526" y="2492896"/>
            <a:ext cx="0" cy="1872208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7669850" y="3150502"/>
            <a:ext cx="177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64 X 8 Rows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754672" y="3151598"/>
            <a:ext cx="1655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16k X 8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xmlns="" val="31322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67" y="628536"/>
            <a:ext cx="10514231" cy="5245852"/>
          </a:xfrm>
        </p:spPr>
        <p:txBody>
          <a:bodyPr>
            <a:normAutofit/>
          </a:bodyPr>
          <a:lstStyle/>
          <a:p>
            <a:pPr algn="ctr"/>
            <a:r>
              <a:rPr lang="en-US" sz="5399" dirty="0">
                <a:latin typeface="+mn-lt"/>
              </a:rPr>
              <a:t>Floor Planning and Routing</a:t>
            </a:r>
          </a:p>
        </p:txBody>
      </p:sp>
      <p:sp>
        <p:nvSpPr>
          <p:cNvPr id="3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5595141" y="2"/>
            <a:ext cx="6360369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 and Signal Routing</a:t>
            </a:r>
          </a:p>
        </p:txBody>
      </p:sp>
    </p:spTree>
    <p:extLst>
      <p:ext uri="{BB962C8B-B14F-4D97-AF65-F5344CB8AC3E}">
        <p14:creationId xmlns:p14="http://schemas.microsoft.com/office/powerpoint/2010/main" xmlns="" val="27069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1736" y="285728"/>
            <a:ext cx="9367258" cy="619127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Slide Number Placeholder 1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7166777" y="2"/>
            <a:ext cx="4788733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</a:t>
            </a:r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5297" y="332656"/>
            <a:ext cx="9447571" cy="6104384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3" y="152400"/>
            <a:ext cx="973233" cy="6115110"/>
            <a:chOff x="670719" y="152400"/>
            <a:chExt cx="97336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823118" y="2057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823118" y="2438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823118" y="3581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823118" y="3962400"/>
              <a:ext cx="748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123182" cy="6115110"/>
            <a:chOff x="10790238" y="152400"/>
            <a:chExt cx="112332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5" name="Up-Down Arrow 134"/>
          <p:cNvSpPr/>
          <p:nvPr/>
        </p:nvSpPr>
        <p:spPr>
          <a:xfrm>
            <a:off x="2135282" y="365128"/>
            <a:ext cx="359993" cy="601620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9" name="Left-Right Arrow 138"/>
          <p:cNvSpPr/>
          <p:nvPr/>
        </p:nvSpPr>
        <p:spPr>
          <a:xfrm>
            <a:off x="4655234" y="6926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0" name="Left-Right Arrow 139"/>
          <p:cNvSpPr/>
          <p:nvPr/>
        </p:nvSpPr>
        <p:spPr>
          <a:xfrm>
            <a:off x="4655234" y="21328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Left-Right Arrow 140"/>
          <p:cNvSpPr/>
          <p:nvPr/>
        </p:nvSpPr>
        <p:spPr>
          <a:xfrm>
            <a:off x="4655234" y="42930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Left-Right Arrow 141"/>
          <p:cNvSpPr/>
          <p:nvPr/>
        </p:nvSpPr>
        <p:spPr>
          <a:xfrm>
            <a:off x="4655234" y="57332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4" name="Left-Right Arrow 143"/>
          <p:cNvSpPr/>
          <p:nvPr/>
        </p:nvSpPr>
        <p:spPr>
          <a:xfrm>
            <a:off x="2424720" y="14127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5" name="Left-Right Arrow 144"/>
          <p:cNvSpPr/>
          <p:nvPr/>
        </p:nvSpPr>
        <p:spPr>
          <a:xfrm>
            <a:off x="2424720" y="50131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6" name="Up-Down Arrow 145"/>
          <p:cNvSpPr/>
          <p:nvPr/>
        </p:nvSpPr>
        <p:spPr>
          <a:xfrm>
            <a:off x="6023208" y="9087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7" name="Up-Down Arrow 146"/>
          <p:cNvSpPr/>
          <p:nvPr/>
        </p:nvSpPr>
        <p:spPr>
          <a:xfrm>
            <a:off x="6023208" y="16288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Up-Down Arrow 147"/>
          <p:cNvSpPr/>
          <p:nvPr/>
        </p:nvSpPr>
        <p:spPr>
          <a:xfrm>
            <a:off x="5951209" y="45091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9" name="Up-Down Arrow 148"/>
          <p:cNvSpPr/>
          <p:nvPr/>
        </p:nvSpPr>
        <p:spPr>
          <a:xfrm>
            <a:off x="5951209" y="52292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1199301" y="242088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199301" y="393305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199301" y="429309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>
            <a:off x="1199301" y="278092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H="1">
            <a:off x="9983132" y="2420888"/>
            <a:ext cx="1143595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9983132" y="2780928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9983132" y="3933056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H="1">
            <a:off x="9983132" y="4365104"/>
            <a:ext cx="935982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Slide Number Placeholder 1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151" name="Footer Placeholder 150"/>
          <p:cNvSpPr>
            <a:spLocks noGrp="1"/>
          </p:cNvSpPr>
          <p:nvPr>
            <p:ph type="ftr" sz="quarter" idx="11"/>
          </p:nvPr>
        </p:nvSpPr>
        <p:spPr>
          <a:xfrm>
            <a:off x="7095338" y="5"/>
            <a:ext cx="4860171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</a:t>
            </a:r>
            <a:r>
              <a:rPr lang="en-IN" sz="1400" b="1" dirty="0" err="1" smtClean="0">
                <a:latin typeface="Times New Roman" pitchFamily="18" charset="0"/>
                <a:cs typeface="Times New Roman" pitchFamily="18" charset="0"/>
              </a:rPr>
              <a:t>DataSignal</a:t>
            </a:r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 Routing</a:t>
            </a:r>
          </a:p>
        </p:txBody>
      </p:sp>
      <p:sp>
        <p:nvSpPr>
          <p:cNvPr id="152" name="Up-Down Arrow 151"/>
          <p:cNvSpPr/>
          <p:nvPr/>
        </p:nvSpPr>
        <p:spPr>
          <a:xfrm>
            <a:off x="9695654" y="404664"/>
            <a:ext cx="359993" cy="5976664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424" y="228600"/>
            <a:ext cx="9447571" cy="62484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Up-Down Arrow 130"/>
          <p:cNvSpPr/>
          <p:nvPr/>
        </p:nvSpPr>
        <p:spPr>
          <a:xfrm>
            <a:off x="2095199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Up-Down Arrow 131"/>
          <p:cNvSpPr/>
          <p:nvPr/>
        </p:nvSpPr>
        <p:spPr>
          <a:xfrm>
            <a:off x="9666641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Up-Down Arrow 133"/>
          <p:cNvSpPr/>
          <p:nvPr/>
        </p:nvSpPr>
        <p:spPr>
          <a:xfrm>
            <a:off x="4952347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Up-Down Arrow 134"/>
          <p:cNvSpPr/>
          <p:nvPr/>
        </p:nvSpPr>
        <p:spPr>
          <a:xfrm>
            <a:off x="6952352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Up-Down Arrow 135"/>
          <p:cNvSpPr/>
          <p:nvPr/>
        </p:nvSpPr>
        <p:spPr>
          <a:xfrm>
            <a:off x="4952347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Up-Down Arrow 136"/>
          <p:cNvSpPr/>
          <p:nvPr/>
        </p:nvSpPr>
        <p:spPr>
          <a:xfrm>
            <a:off x="6952352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Left-Right Arrow 137"/>
          <p:cNvSpPr/>
          <p:nvPr/>
        </p:nvSpPr>
        <p:spPr>
          <a:xfrm>
            <a:off x="4595205" y="14287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Left-Right Arrow 139"/>
          <p:cNvSpPr/>
          <p:nvPr/>
        </p:nvSpPr>
        <p:spPr>
          <a:xfrm>
            <a:off x="4595205" y="50006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ight Arrow 140"/>
          <p:cNvSpPr/>
          <p:nvPr/>
        </p:nvSpPr>
        <p:spPr>
          <a:xfrm>
            <a:off x="2380914" y="3214686"/>
            <a:ext cx="642858" cy="2857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Left Arrow 141"/>
          <p:cNvSpPr/>
          <p:nvPr/>
        </p:nvSpPr>
        <p:spPr>
          <a:xfrm>
            <a:off x="9095212" y="3214686"/>
            <a:ext cx="642858" cy="28575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ight Arrow 143"/>
          <p:cNvSpPr/>
          <p:nvPr/>
        </p:nvSpPr>
        <p:spPr>
          <a:xfrm>
            <a:off x="2380914" y="1428736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ight Arrow 144"/>
          <p:cNvSpPr/>
          <p:nvPr/>
        </p:nvSpPr>
        <p:spPr>
          <a:xfrm>
            <a:off x="2380914" y="5072074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Left Arrow 145"/>
          <p:cNvSpPr/>
          <p:nvPr/>
        </p:nvSpPr>
        <p:spPr>
          <a:xfrm>
            <a:off x="9523784" y="15001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Left Arrow 146"/>
          <p:cNvSpPr/>
          <p:nvPr/>
        </p:nvSpPr>
        <p:spPr>
          <a:xfrm>
            <a:off x="9523784" y="50720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309484" y="50004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1309484" y="92867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380912" y="128586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309484" y="5072074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1309484" y="164305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1309484" y="585789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1309484" y="550070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1309484" y="621508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rot="10800000">
            <a:off x="9880929" y="50004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9952356" y="128586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9880929" y="92867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rot="10800000">
            <a:off x="9952356" y="164305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rot="10800000">
            <a:off x="9952356" y="585789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rot="10800000">
            <a:off x="9952356" y="550070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9880929" y="5072074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rot="10800000">
            <a:off x="9880929" y="621508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lide Number Placeholder 1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194" name="Footer Placeholder 193"/>
          <p:cNvSpPr>
            <a:spLocks noGrp="1"/>
          </p:cNvSpPr>
          <p:nvPr>
            <p:ph type="ftr" sz="quarter" idx="11"/>
          </p:nvPr>
        </p:nvSpPr>
        <p:spPr>
          <a:xfrm>
            <a:off x="7023901" y="5"/>
            <a:ext cx="4931609" cy="365125"/>
          </a:xfrm>
        </p:spPr>
        <p:txBody>
          <a:bodyPr/>
          <a:lstStyle/>
          <a:p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Address Signal Routing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HSNM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Calculation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6710" y="2"/>
            <a:ext cx="5523703" cy="365125"/>
          </a:xfrm>
        </p:spPr>
        <p:txBody>
          <a:bodyPr/>
          <a:lstStyle/>
          <a:p>
            <a:endParaRPr lang="en-IN" sz="1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177" y="1585293"/>
            <a:ext cx="10054590" cy="458172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623598" y="1988840"/>
            <a:ext cx="681597" cy="2376264"/>
            <a:chOff x="9191550" y="2201214"/>
            <a:chExt cx="681597" cy="2307906"/>
          </a:xfrm>
        </p:grpSpPr>
        <p:sp>
          <p:nvSpPr>
            <p:cNvPr id="9" name="TextBox 8"/>
            <p:cNvSpPr txBox="1"/>
            <p:nvPr/>
          </p:nvSpPr>
          <p:spPr>
            <a:xfrm>
              <a:off x="9191550" y="220121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CR=0.5</a:t>
              </a:r>
              <a:endParaRPr 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91550" y="2420888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CR=0.875</a:t>
              </a:r>
              <a:endParaRPr 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91550" y="2708920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CR=0.9</a:t>
              </a:r>
              <a:endParaRPr 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91550" y="2966755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91550" y="3212976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CR=1.1</a:t>
              </a:r>
              <a:endParaRPr 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17463" y="3470811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CR=1.25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91550" y="3717032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CR=1.3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91550" y="400506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CR=1.5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91550" y="4262899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CR=1.625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958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809719" y="5"/>
            <a:ext cx="4145791" cy="714353"/>
          </a:xfrm>
        </p:spPr>
        <p:txBody>
          <a:bodyPr/>
          <a:lstStyle/>
          <a:p>
            <a:r>
              <a:rPr lang="en-IN" sz="1800" dirty="0" smtClean="0"/>
              <a:t>Gantt Chart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8140" y="785794"/>
            <a:ext cx="11267791" cy="53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Read Static Noise Margin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23240" y="1857364"/>
          <a:ext cx="8001056" cy="4071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/>
                <a:gridCol w="4000528"/>
              </a:tblGrid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CR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RSNM (V)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3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0.36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2.5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0.314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0.265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1.5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0.224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0.158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66578" y="5"/>
            <a:ext cx="6288931" cy="571475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053" y="214293"/>
            <a:ext cx="114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Gantt Chart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ppt1_1.jpg"/>
          <p:cNvPicPr>
            <a:picLocks noChangeAspect="1"/>
          </p:cNvPicPr>
          <p:nvPr/>
        </p:nvPicPr>
        <p:blipFill>
          <a:blip r:embed="rId3" cstate="print"/>
          <a:srcRect l="8770" t="13793" r="7298" b="11494"/>
          <a:stretch>
            <a:fillRect/>
          </a:stretch>
        </p:blipFill>
        <p:spPr>
          <a:xfrm>
            <a:off x="880911" y="785794"/>
            <a:ext cx="10285733" cy="55007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Write Static Noise Margin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23240" y="1857365"/>
          <a:ext cx="8001056" cy="3393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/>
                <a:gridCol w="4000528"/>
              </a:tblGrid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PR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WSNM (V)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0.744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1.5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0.66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0.464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0.445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95141" y="5"/>
            <a:ext cx="6360369" cy="571477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SNM at Process Corners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For PR=1, CR=2 SNM values at </a:t>
            </a:r>
            <a:r>
              <a:rPr lang="en-IN" sz="2400" dirty="0" err="1" smtClean="0"/>
              <a:t>ss</a:t>
            </a:r>
            <a:r>
              <a:rPr lang="en-IN" sz="2400" dirty="0" smtClean="0"/>
              <a:t> corner are: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HSNM=0.3536V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RSNM=0.293V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WSNM=0.432V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66578" y="5"/>
            <a:ext cx="6288932" cy="500037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71435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Power Planning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881157" y="5"/>
            <a:ext cx="4074353" cy="500039"/>
          </a:xfrm>
        </p:spPr>
        <p:txBody>
          <a:bodyPr/>
          <a:lstStyle/>
          <a:p>
            <a:r>
              <a:rPr lang="en-IN" sz="1800" b="1" dirty="0" smtClean="0"/>
              <a:t>Power Planning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094678" y="2000240"/>
            <a:ext cx="3214710" cy="27860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131059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988315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488381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988447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3488513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559687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23834" y="2000240"/>
            <a:ext cx="2928958" cy="2714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23834" y="235743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23834" y="271462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23834" y="307181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23834" y="342900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23834" y="378619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23834" y="414338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23834" y="4429132"/>
            <a:ext cx="2928958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94612" y="4929200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Hybrid  grid for ground routing on metal layer7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6309520" y="4929200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Hybrid  grid for VDD routing on metal layer8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451604" y="5715018"/>
            <a:ext cx="10858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Ref- Dr. Robert Reese [9] https://www.google.co.in/url?sa=t&amp;rct=j&amp;q=&amp;esrc=s&amp;source=web&amp;cd=4&amp;cad=rja&amp;uact=8&amp;ved=0ahUKEwjQ3Lemvd_ZAhVLKY8KHcyvBZYQFghLMAM&amp;url=http%3A%2F%2Fece-research.unm.edu%2Fjimp%2Fvlsi_synthesis%2Fcontrib%2FMissStateStdCellTut.ppt&amp;usg=AOvVaw2rM2jRk8ovHWVIv43zPl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SRAM Cell sizing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95470" y="5"/>
            <a:ext cx="3860040" cy="500037"/>
          </a:xfrm>
        </p:spPr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33</a:t>
            </a:fld>
            <a:endParaRPr lang="en-IN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880232" y="1791998"/>
            <a:ext cx="10723792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dirty="0"/>
              <a:t>The access transistors were chosen to be of minimum size so as to minimize the </a:t>
            </a:r>
            <a:r>
              <a:rPr lang="en-IN" sz="2000" dirty="0" err="1"/>
              <a:t>bitline</a:t>
            </a:r>
            <a:r>
              <a:rPr lang="en-IN" sz="2000" dirty="0"/>
              <a:t> capacitance</a:t>
            </a:r>
            <a:r>
              <a:rPr lang="en-IN" sz="2000" dirty="0" smtClean="0"/>
              <a:t>.</a:t>
            </a:r>
          </a:p>
          <a:p>
            <a:pPr marL="342900" indent="-342900"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/>
              <a:t>Considering acceptable noise margins pull-up ratio was chosen to be </a:t>
            </a:r>
            <a:r>
              <a:rPr lang="en-IN" sz="2000" dirty="0" smtClean="0"/>
              <a:t>1 </a:t>
            </a:r>
            <a:r>
              <a:rPr lang="en-IN" sz="2000" dirty="0"/>
              <a:t>and cell ratio was </a:t>
            </a:r>
            <a:r>
              <a:rPr lang="en-IN" sz="2000" dirty="0" smtClean="0"/>
              <a:t>2. </a:t>
            </a:r>
            <a:endParaRPr lang="en-IN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Optimum CR = </a:t>
            </a:r>
            <a:r>
              <a:rPr lang="pt-BR" sz="2000" dirty="0" smtClean="0"/>
              <a:t>2 &amp; </a:t>
            </a:r>
            <a:r>
              <a:rPr lang="pt-BR" sz="2000" dirty="0"/>
              <a:t>PR = 1.0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Sizing of Transistors : L= </a:t>
            </a:r>
            <a:r>
              <a:rPr lang="en-IN" sz="2000" dirty="0" smtClean="0"/>
              <a:t>60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Pull-up Transistors : W = </a:t>
            </a:r>
            <a:r>
              <a:rPr lang="en-IN" sz="2000" dirty="0" smtClean="0"/>
              <a:t>160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Access Transistors : W = </a:t>
            </a:r>
            <a:r>
              <a:rPr lang="en-IN" sz="2000" dirty="0" smtClean="0"/>
              <a:t>80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Drive Transistors : W = </a:t>
            </a:r>
            <a:r>
              <a:rPr lang="en-US" sz="2000" dirty="0" smtClean="0"/>
              <a:t>160 </a:t>
            </a:r>
            <a:r>
              <a:rPr lang="en-US" sz="2000" dirty="0"/>
              <a:t>nm </a:t>
            </a:r>
            <a:endParaRPr lang="en-IN" sz="2000" dirty="0" smtClean="0"/>
          </a:p>
          <a:p>
            <a:pPr marL="285750" indent="-285750">
              <a:buNone/>
            </a:pPr>
            <a:endParaRPr lang="en-IN" sz="24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71435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6T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24032" y="5"/>
            <a:ext cx="3931478" cy="500037"/>
          </a:xfrm>
        </p:spPr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23636" y="1857364"/>
            <a:ext cx="5429288" cy="463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80232" y="3071810"/>
            <a:ext cx="3143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Height=1.98 um</a:t>
            </a:r>
          </a:p>
          <a:p>
            <a:r>
              <a:rPr lang="en-IN" sz="3200" dirty="0" smtClean="0"/>
              <a:t>Width=1.87 um</a:t>
            </a:r>
          </a:p>
          <a:p>
            <a:r>
              <a:rPr lang="en-IN" sz="3200" dirty="0" smtClean="0"/>
              <a:t>Area= 3.70 um sq</a:t>
            </a:r>
            <a:endParaRPr lang="en-IN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94" y="642918"/>
            <a:ext cx="7685933" cy="1143000"/>
          </a:xfrm>
        </p:spPr>
        <p:txBody>
          <a:bodyPr/>
          <a:lstStyle/>
          <a:p>
            <a:pPr algn="l"/>
            <a:r>
              <a:rPr lang="en-IN" dirty="0" smtClean="0">
                <a:cs typeface="Times New Roman" pitchFamily="18" charset="0"/>
              </a:rPr>
              <a:t>Decoding Scheme</a:t>
            </a:r>
            <a:endParaRPr lang="en-IN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18" y="1928805"/>
            <a:ext cx="10914975" cy="4197361"/>
          </a:xfrm>
        </p:spPr>
        <p:txBody>
          <a:bodyPr/>
          <a:lstStyle/>
          <a:p>
            <a:r>
              <a:rPr lang="en-IN" sz="2500" dirty="0" smtClean="0">
                <a:latin typeface="+mj-lt"/>
                <a:cs typeface="Times New Roman" pitchFamily="18" charset="0"/>
              </a:rPr>
              <a:t>The total 17 address lines are divided as follows for decoding: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-A16 to A14 for memory bank decoding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-A13 to A9 for row decoding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-A8 to A0 for column decoding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A simple 3:8 decoder is to be used for memory bank selection.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A novel 5:32 decoder using a </a:t>
            </a:r>
            <a:r>
              <a:rPr lang="en-IN" sz="2500" dirty="0" err="1" smtClean="0">
                <a:latin typeface="+mj-lt"/>
                <a:cs typeface="Times New Roman" pitchFamily="18" charset="0"/>
              </a:rPr>
              <a:t>predecoder</a:t>
            </a:r>
            <a:r>
              <a:rPr lang="en-IN" sz="2500" dirty="0" smtClean="0">
                <a:latin typeface="+mj-lt"/>
                <a:cs typeface="Times New Roman" pitchFamily="18" charset="0"/>
              </a:rPr>
              <a:t> and an inverter replica based circuit is to be used for row decoding.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The above novel decoder circuit is to be used as a 9:512 decoder for column decoding too.</a:t>
            </a: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Design- Block decoding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6" name="Picture 5" descr="trad_de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99" y="1214422"/>
            <a:ext cx="7358114" cy="5643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356" y="1785926"/>
            <a:ext cx="3500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500" dirty="0" err="1" smtClean="0">
                <a:latin typeface="+mj-lt"/>
                <a:cs typeface="Times New Roman" pitchFamily="18" charset="0"/>
              </a:rPr>
              <a:t>Predecoding</a:t>
            </a:r>
            <a:r>
              <a:rPr lang="en-IN" sz="2500" dirty="0" smtClean="0">
                <a:latin typeface="+mj-lt"/>
                <a:cs typeface="Times New Roman" pitchFamily="18" charset="0"/>
              </a:rPr>
              <a:t> is done to reduce the fan-in of the logic gates.</a:t>
            </a:r>
          </a:p>
          <a:p>
            <a:endParaRPr lang="en-IN" sz="2500" dirty="0" smtClean="0"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500" dirty="0" smtClean="0">
                <a:latin typeface="+mj-lt"/>
                <a:cs typeface="Times New Roman" pitchFamily="18" charset="0"/>
              </a:rPr>
              <a:t>Using the enable signal at the input stage reduces its fan-out and also minimizes power.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166" y="428604"/>
            <a:ext cx="9852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>
                <a:latin typeface="+mj-lt"/>
                <a:cs typeface="Times New Roman" pitchFamily="18" charset="0"/>
              </a:rPr>
              <a:t>Memory Bank Selection using 3:8 decoder</a:t>
            </a:r>
            <a:endParaRPr lang="en-IN" sz="4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2132" y="5929330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u="sng" dirty="0" smtClean="0">
                <a:latin typeface="+mj-lt"/>
                <a:cs typeface="Times New Roman" pitchFamily="18" charset="0"/>
              </a:rPr>
              <a:t>Implemented Schematic of 3:8 Decoder</a:t>
            </a:r>
            <a:endParaRPr lang="en-IN" sz="2000" u="sng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285728"/>
            <a:ext cx="10971372" cy="1143000"/>
          </a:xfrm>
        </p:spPr>
        <p:txBody>
          <a:bodyPr/>
          <a:lstStyle/>
          <a:p>
            <a:pPr algn="l"/>
            <a:r>
              <a:rPr lang="en-IN" dirty="0" smtClean="0">
                <a:cs typeface="Times New Roman" pitchFamily="18" charset="0"/>
              </a:rPr>
              <a:t>Novel 5:32 Decoder</a:t>
            </a:r>
            <a:endParaRPr lang="en-IN" dirty="0"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Design- Row Decoding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6" name="Picture 5" descr="noveldec.jpg"/>
          <p:cNvPicPr>
            <a:picLocks noChangeAspect="1"/>
          </p:cNvPicPr>
          <p:nvPr/>
        </p:nvPicPr>
        <p:blipFill>
          <a:blip r:embed="rId2"/>
          <a:srcRect l="3965" t="5263" b="3947"/>
          <a:stretch>
            <a:fillRect/>
          </a:stretch>
        </p:blipFill>
        <p:spPr>
          <a:xfrm>
            <a:off x="1666050" y="1214422"/>
            <a:ext cx="8572560" cy="5085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604" y="6286520"/>
            <a:ext cx="1099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Ref-[9] “Novel Design Technique of Address Decoder for SRAM ”, </a:t>
            </a:r>
            <a:r>
              <a:rPr lang="en-IN" sz="2000" dirty="0" err="1" smtClean="0"/>
              <a:t>Arvind</a:t>
            </a:r>
            <a:r>
              <a:rPr lang="en-IN" sz="2000" dirty="0" smtClean="0"/>
              <a:t> Kumar </a:t>
            </a:r>
            <a:r>
              <a:rPr lang="en-IN" sz="2000" dirty="0" err="1" smtClean="0"/>
              <a:t>Mishra</a:t>
            </a:r>
            <a:r>
              <a:rPr lang="en-IN" sz="2000" dirty="0" smtClean="0"/>
              <a:t> et.al, IEEE,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09587" y="5"/>
            <a:ext cx="5145923" cy="365125"/>
          </a:xfrm>
        </p:spPr>
        <p:txBody>
          <a:bodyPr/>
          <a:lstStyle/>
          <a:p>
            <a:r>
              <a:rPr lang="en-IN" sz="1800" dirty="0" smtClean="0"/>
              <a:t>Peripheral Circuit Design- Sense Amplifier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7290" y="1571614"/>
            <a:ext cx="7000924" cy="428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523174" y="5715016"/>
            <a:ext cx="4500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Ref-[10] “High-Performance and Low-Voltage Sense-Amplifier Techniques for sub-90nm SRAM ”, </a:t>
            </a:r>
            <a:r>
              <a:rPr lang="en-IN" dirty="0" err="1" smtClean="0"/>
              <a:t>Manoj</a:t>
            </a:r>
            <a:r>
              <a:rPr lang="en-IN" dirty="0" smtClean="0"/>
              <a:t> </a:t>
            </a:r>
            <a:r>
              <a:rPr lang="en-IN" dirty="0" err="1" smtClean="0"/>
              <a:t>Sinha</a:t>
            </a:r>
            <a:r>
              <a:rPr lang="en-IN" dirty="0" smtClean="0"/>
              <a:t> et.al, IEEE, 2003</a:t>
            </a: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23968" y="2071680"/>
          <a:ext cx="4143402" cy="335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134"/>
                <a:gridCol w="1381134"/>
                <a:gridCol w="1381134"/>
              </a:tblGrid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Bias</a:t>
                      </a:r>
                      <a:r>
                        <a:rPr lang="en-IN" baseline="0" dirty="0" smtClean="0"/>
                        <a:t> Voltage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Bit(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</a:t>
                      </a:r>
                      <a:r>
                        <a:rPr lang="en-IN" baseline="0" dirty="0" smtClean="0"/>
                        <a:t> bar (</a:t>
                      </a:r>
                      <a:r>
                        <a:rPr lang="en-IN" baseline="0" dirty="0" err="1" smtClean="0"/>
                        <a:t>ps</a:t>
                      </a:r>
                      <a:r>
                        <a:rPr lang="en-IN" baseline="0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23.59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28.1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67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52528" y="5643578"/>
            <a:ext cx="428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Table: CTSA delay </a:t>
            </a:r>
            <a:r>
              <a:rPr lang="en-IN" dirty="0" err="1" smtClean="0"/>
              <a:t>tplh</a:t>
            </a:r>
            <a:r>
              <a:rPr lang="en-IN" dirty="0" smtClean="0"/>
              <a:t> for bit and </a:t>
            </a:r>
            <a:r>
              <a:rPr lang="en-IN" dirty="0" err="1" smtClean="0"/>
              <a:t>bit_bar</a:t>
            </a:r>
            <a:r>
              <a:rPr lang="en-IN" dirty="0" smtClean="0"/>
              <a:t> for various values of bias voltage.		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2" y="1928805"/>
            <a:ext cx="9738699" cy="4197361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 smtClean="0"/>
              <a:t>Charge Transfer Sense Amplifier has been chosen.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18-20% faster than Voltage mode sensing. [10]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Works on the principle of conservation of charge and exploits the high </a:t>
            </a:r>
            <a:r>
              <a:rPr lang="en-IN" sz="2400" dirty="0" err="1" smtClean="0"/>
              <a:t>bitline</a:t>
            </a:r>
            <a:r>
              <a:rPr lang="en-IN" sz="2400" dirty="0" smtClean="0"/>
              <a:t> capacitances.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Simulations show that there is typically 30ps delay from sense enable signal to output.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The cross coupled inverters raise the signal to full CMOS level.</a:t>
            </a:r>
          </a:p>
          <a:p>
            <a:endParaRPr lang="en-IN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5272" y="5"/>
            <a:ext cx="5360238" cy="365125"/>
          </a:xfrm>
        </p:spPr>
        <p:txBody>
          <a:bodyPr/>
          <a:lstStyle/>
          <a:p>
            <a:r>
              <a:rPr lang="en-IN" sz="1800" b="1" dirty="0" smtClean="0"/>
              <a:t>Peripheral Circuit Design- Sense Amplifier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39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The SRAM Cell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Multiple cells-[4T, 5T, 6T, 8T] were found in literature reviewed.</a:t>
                </a: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An asymmetric 6T SRAM cell with low leakage is also being studied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.[1]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The merit of the cells is defined by the static noise margin (SNM) offered by the cells for R/W operations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 smtClean="0">
                    <a:ea typeface="Cambria Math" panose="02040503050406030204" pitchFamily="18" charset="0"/>
                  </a:rPr>
                  <a:t>∆V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𝐷𝑆𝐴𝑇𝑛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𝐷𝑆𝐴𝑇𝑛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𝐷𝐷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m:rPr>
                                  <m:brk m:alnAt="6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𝐷𝐷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𝐷𝑆𝐴𝑇𝑝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𝐷𝑆𝐴𝑇𝑝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box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966" t="-3193" r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55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Gantt Chart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41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8154" b="18175"/>
          <a:stretch>
            <a:fillRect/>
          </a:stretch>
        </p:blipFill>
        <p:spPr bwMode="auto">
          <a:xfrm>
            <a:off x="523042" y="642918"/>
            <a:ext cx="11381618" cy="551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6T Cell Layout (Optimized)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42</a:t>
            </a:fld>
            <a:endParaRPr lang="en-IN"/>
          </a:p>
        </p:txBody>
      </p:sp>
      <p:pic>
        <p:nvPicPr>
          <p:cNvPr id="3074" name="Picture 2" descr="C:\Users\HP\Downloads\6tcell_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09652" y="1928802"/>
            <a:ext cx="3594760" cy="419735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3174" y="2428868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 </a:t>
            </a:r>
            <a:r>
              <a:rPr lang="en-IN" sz="2400" dirty="0" smtClean="0"/>
              <a:t>1.55 </a:t>
            </a:r>
            <a:r>
              <a:rPr lang="en-IN" sz="2400" dirty="0" smtClean="0"/>
              <a:t>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</a:t>
            </a:r>
            <a:r>
              <a:rPr lang="en-IN" sz="2400" dirty="0" smtClean="0"/>
              <a:t>0.895 </a:t>
            </a:r>
            <a:r>
              <a:rPr lang="en-IN" sz="2400" dirty="0" smtClean="0"/>
              <a:t>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</a:t>
            </a:r>
            <a:r>
              <a:rPr lang="en-IN" sz="2400" dirty="0" smtClean="0"/>
              <a:t>1.387 </a:t>
            </a:r>
            <a:r>
              <a:rPr lang="en-IN" sz="2400" dirty="0" smtClean="0"/>
              <a:t>um sq</a:t>
            </a:r>
            <a:endParaRPr lang="en-IN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Bit line </a:t>
            </a:r>
            <a:r>
              <a:rPr lang="en-IN" dirty="0" smtClean="0"/>
              <a:t>T</a:t>
            </a:r>
            <a:r>
              <a:rPr lang="en-IN" dirty="0" smtClean="0"/>
              <a:t>wisting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43</a:t>
            </a:fld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52000" y="2285992"/>
            <a:ext cx="5638826" cy="413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4X4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44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52066" y="1928802"/>
            <a:ext cx="7656026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 </a:t>
            </a:r>
            <a:r>
              <a:rPr lang="en-IN" sz="2400" dirty="0" smtClean="0"/>
              <a:t>6.71 </a:t>
            </a:r>
            <a:r>
              <a:rPr lang="en-IN" sz="2400" dirty="0" smtClean="0"/>
              <a:t>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4</a:t>
            </a:r>
            <a:r>
              <a:rPr lang="en-IN" sz="2400" dirty="0" smtClean="0"/>
              <a:t> </a:t>
            </a:r>
            <a:r>
              <a:rPr lang="en-IN" sz="2400" dirty="0" smtClean="0"/>
              <a:t>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</a:t>
            </a:r>
            <a:r>
              <a:rPr lang="en-IN" sz="2400" dirty="0" smtClean="0"/>
              <a:t>26.84 </a:t>
            </a:r>
            <a:r>
              <a:rPr lang="en-IN" sz="2400" dirty="0" smtClean="0"/>
              <a:t>um sq</a:t>
            </a:r>
            <a:endParaRPr lang="en-IN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16X16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45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Length=25.74um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</a:t>
            </a:r>
            <a:r>
              <a:rPr lang="en-IN" sz="2400" dirty="0" smtClean="0"/>
              <a:t>15.78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</a:t>
            </a:r>
            <a:r>
              <a:rPr lang="en-IN" sz="2400" dirty="0" smtClean="0"/>
              <a:t>406.17 </a:t>
            </a:r>
            <a:r>
              <a:rPr lang="en-IN" sz="2400" dirty="0" smtClean="0"/>
              <a:t>um sq</a:t>
            </a:r>
            <a:endParaRPr lang="en-IN" sz="2400" dirty="0"/>
          </a:p>
        </p:txBody>
      </p:sp>
      <p:pic>
        <p:nvPicPr>
          <p:cNvPr id="7170" name="Picture 2" descr="C:\Users\HP\Downloads\Screenshot from 2018-03-30 01-29-2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023504" y="1857364"/>
            <a:ext cx="7715304" cy="43402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46</a:t>
            </a:fld>
            <a:endParaRPr lang="en-IN"/>
          </a:p>
        </p:txBody>
      </p:sp>
      <p:pic>
        <p:nvPicPr>
          <p:cNvPr id="8194" name="Picture 2" descr="C:\Users\HP\Downloads\shahsa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51736" y="571480"/>
            <a:ext cx="9387863" cy="5774387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>
            <a:stCxn id="17" idx="3"/>
          </p:cNvCxnSpPr>
          <p:nvPr/>
        </p:nvCxnSpPr>
        <p:spPr>
          <a:xfrm>
            <a:off x="1001337" y="756146"/>
            <a:ext cx="593275" cy="1725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1200970" y="1071546"/>
            <a:ext cx="393642" cy="3989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2273273" y="6179363"/>
            <a:ext cx="357190" cy="28575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09058" y="6143644"/>
            <a:ext cx="428628" cy="35719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5852" y="57148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Bit line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28586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Bit bar line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2166116" y="6488668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Word line</a:t>
            </a:r>
            <a:endParaRPr lang="en-I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32X32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47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Length=50.54um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</a:t>
            </a:r>
            <a:r>
              <a:rPr lang="en-IN" sz="2400" dirty="0" smtClean="0"/>
              <a:t>31.05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</a:t>
            </a:r>
            <a:r>
              <a:rPr lang="en-IN" sz="2400" dirty="0" smtClean="0"/>
              <a:t>1569.26 </a:t>
            </a:r>
            <a:r>
              <a:rPr lang="en-IN" sz="2400" dirty="0" smtClean="0"/>
              <a:t>um sq</a:t>
            </a:r>
            <a:endParaRPr lang="en-IN" sz="2400" dirty="0"/>
          </a:p>
        </p:txBody>
      </p:sp>
      <p:pic>
        <p:nvPicPr>
          <p:cNvPr id="9218" name="Picture 2" descr="C:\Users\HP\Downloads\32x3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094942" y="1928802"/>
            <a:ext cx="7138028" cy="4197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64X64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48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Length=100.14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</a:t>
            </a:r>
            <a:r>
              <a:rPr lang="en-IN" sz="2400" dirty="0" smtClean="0"/>
              <a:t>61.575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</a:t>
            </a:r>
            <a:r>
              <a:rPr lang="en-IN" sz="2400" dirty="0" smtClean="0"/>
              <a:t>6166.12 </a:t>
            </a:r>
            <a:r>
              <a:rPr lang="en-IN" sz="2400" dirty="0" smtClean="0"/>
              <a:t>um sq</a:t>
            </a:r>
            <a:endParaRPr lang="en-IN" sz="2400" dirty="0"/>
          </a:p>
        </p:txBody>
      </p:sp>
      <p:pic>
        <p:nvPicPr>
          <p:cNvPr id="10242" name="Picture 2" descr="C:\Users\HP\Downloads\64x64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023504" y="1785926"/>
            <a:ext cx="7429552" cy="44831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128X128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49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808794" y="2357430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Length=199.34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</a:t>
            </a:r>
            <a:r>
              <a:rPr lang="en-IN" sz="2400" dirty="0" smtClean="0"/>
              <a:t>122.6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</a:t>
            </a:r>
            <a:r>
              <a:rPr lang="en-IN" sz="2400" dirty="0" smtClean="0"/>
              <a:t>24439.08 </a:t>
            </a:r>
            <a:r>
              <a:rPr lang="en-IN" sz="2400" dirty="0" smtClean="0"/>
              <a:t>um sq</a:t>
            </a:r>
            <a:endParaRPr lang="en-IN" sz="2400" dirty="0"/>
          </a:p>
        </p:txBody>
      </p:sp>
      <p:pic>
        <p:nvPicPr>
          <p:cNvPr id="11266" name="Picture 2" descr="C:\Users\HP\Downloads\128x128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66380" y="1857363"/>
            <a:ext cx="7299403" cy="44705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SNM depends on Cell Ratio (CR) and Pull-up Ratio (PR) and PVT variations.</a:t>
                </a: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𝒅𝒐𝒘𝒏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𝒖𝒑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</m:oMath>
                  </m:oMathPara>
                </a14:m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Correlation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among CR, PR, max. allowed ripple during read and quiescent write operating point can be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estimated. With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 mathematical expression for SNM [2], the upper/lower bounds for CR/PR can be estimated.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1194" t="-4064" r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87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256X256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50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Length=397.74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</a:t>
            </a:r>
            <a:r>
              <a:rPr lang="en-IN" sz="2400" dirty="0" smtClean="0"/>
              <a:t>244.68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</a:t>
            </a:r>
            <a:r>
              <a:rPr lang="en-IN" sz="2400" dirty="0" smtClean="0"/>
              <a:t> 0.097mm </a:t>
            </a:r>
            <a:r>
              <a:rPr lang="en-IN" sz="2400" dirty="0" smtClean="0"/>
              <a:t>sq</a:t>
            </a:r>
            <a:endParaRPr lang="en-IN" sz="2400" dirty="0"/>
          </a:p>
        </p:txBody>
      </p:sp>
      <p:pic>
        <p:nvPicPr>
          <p:cNvPr id="12290" name="Picture 2" descr="C:\Users\HP\Downloads\256x256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37818" y="2000240"/>
            <a:ext cx="7358114" cy="43402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Core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51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237422" y="5143512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Length=794.54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</a:t>
            </a:r>
            <a:r>
              <a:rPr lang="en-IN" sz="2400" dirty="0" smtClean="0"/>
              <a:t>244.68 um</a:t>
            </a: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</a:t>
            </a:r>
            <a:r>
              <a:rPr lang="en-IN" sz="2400" dirty="0" smtClean="0"/>
              <a:t> 0.194 mm </a:t>
            </a:r>
            <a:r>
              <a:rPr lang="en-IN" sz="2400" dirty="0" smtClean="0"/>
              <a:t>sq</a:t>
            </a:r>
            <a:endParaRPr lang="en-IN" sz="2400" dirty="0"/>
          </a:p>
        </p:txBody>
      </p:sp>
      <p:pic>
        <p:nvPicPr>
          <p:cNvPr id="13314" name="Picture 2" descr="C:\Users\HP\Downloads\256x51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5918" y="1714488"/>
            <a:ext cx="10144125" cy="307183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380826" y="5500702"/>
            <a:ext cx="535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Effective area of one cell = 1.427 um sq</a:t>
            </a:r>
            <a:endParaRPr lang="en-IN" sz="20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Word Line Driver Design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F= </a:t>
            </a:r>
            <a:r>
              <a:rPr lang="en-IN" dirty="0" err="1" smtClean="0"/>
              <a:t>f</a:t>
            </a:r>
            <a:r>
              <a:rPr lang="en-IN" baseline="30000" dirty="0" err="1" smtClean="0"/>
              <a:t>N</a:t>
            </a:r>
            <a:endParaRPr lang="en-IN" dirty="0" smtClean="0"/>
          </a:p>
          <a:p>
            <a:r>
              <a:rPr lang="en-IN" dirty="0" smtClean="0"/>
              <a:t>N=No. </a:t>
            </a:r>
            <a:r>
              <a:rPr lang="en-IN" dirty="0" smtClean="0"/>
              <a:t>o</a:t>
            </a:r>
            <a:r>
              <a:rPr lang="en-IN" dirty="0" smtClean="0"/>
              <a:t>f stages</a:t>
            </a:r>
          </a:p>
          <a:p>
            <a:r>
              <a:rPr lang="en-IN" dirty="0" smtClean="0"/>
              <a:t>We calculated f=3.47</a:t>
            </a:r>
          </a:p>
          <a:p>
            <a:r>
              <a:rPr lang="en-IN" dirty="0" smtClean="0"/>
              <a:t>Value chosen f=4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52</a:t>
            </a:fld>
            <a:endParaRPr lang="en-IN"/>
          </a:p>
        </p:txBody>
      </p:sp>
      <p:pic>
        <p:nvPicPr>
          <p:cNvPr id="12" name="Picture 11" descr="Driver_Siz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636" y="1937179"/>
            <a:ext cx="6205540" cy="357778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Word Line Driver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53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951670" y="2500306"/>
            <a:ext cx="257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 4.569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1.725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7.88 um sq</a:t>
            </a:r>
            <a:endParaRPr lang="en-IN" sz="24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0105" t="27232" b="8093"/>
          <a:stretch>
            <a:fillRect/>
          </a:stretch>
        </p:blipFill>
        <p:spPr bwMode="auto">
          <a:xfrm>
            <a:off x="3484153" y="1714488"/>
            <a:ext cx="8001307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 Delay Analysis at Process Corners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666050" y="1928811"/>
          <a:ext cx="8358246" cy="3786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123"/>
                <a:gridCol w="4179123"/>
              </a:tblGrid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Process</a:t>
                      </a:r>
                      <a:r>
                        <a:rPr lang="en-IN" baseline="0" dirty="0" smtClean="0"/>
                        <a:t> 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(in 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85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72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110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snfp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89.5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fnsp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87.5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54</a:t>
            </a:fld>
            <a:endParaRPr lang="en-I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</a:t>
            </a:r>
            <a:r>
              <a:rPr lang="en-IN" dirty="0" smtClean="0"/>
              <a:t>V</a:t>
            </a:r>
            <a:r>
              <a:rPr lang="en-IN" dirty="0" smtClean="0"/>
              <a:t>oltage Circuit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600" dirty="0" smtClean="0"/>
              <a:t>We need 0.6 V for CTSA and Delay element.</a:t>
            </a:r>
          </a:p>
          <a:p>
            <a:endParaRPr lang="en-IN" sz="2600" dirty="0" smtClean="0"/>
          </a:p>
          <a:p>
            <a:r>
              <a:rPr lang="en-US" sz="2600" dirty="0" smtClean="0"/>
              <a:t>The following circuit was designed </a:t>
            </a:r>
            <a:r>
              <a:rPr lang="en-US" sz="2600" dirty="0" smtClean="0"/>
              <a:t>by us </a:t>
            </a:r>
            <a:r>
              <a:rPr lang="en-US" sz="2600" dirty="0" smtClean="0"/>
              <a:t>and tested for </a:t>
            </a:r>
            <a:r>
              <a:rPr lang="en-US" sz="2600" dirty="0" smtClean="0"/>
              <a:t>variations.</a:t>
            </a:r>
          </a:p>
          <a:p>
            <a:endParaRPr lang="en-US" sz="2600" dirty="0" smtClean="0"/>
          </a:p>
          <a:p>
            <a:r>
              <a:rPr lang="en-US" sz="2600" dirty="0" smtClean="0"/>
              <a:t>T</a:t>
            </a:r>
            <a:r>
              <a:rPr lang="en-US" sz="2600" dirty="0" smtClean="0"/>
              <a:t>he </a:t>
            </a:r>
            <a:r>
              <a:rPr lang="en-US" sz="2600" dirty="0" smtClean="0"/>
              <a:t>circuit gave a nominal output voltage of </a:t>
            </a:r>
            <a:r>
              <a:rPr lang="en-US" sz="2600" dirty="0" smtClean="0"/>
              <a:t>550mV.</a:t>
            </a:r>
          </a:p>
          <a:p>
            <a:endParaRPr lang="en-US" sz="2600" dirty="0" smtClean="0"/>
          </a:p>
          <a:p>
            <a:r>
              <a:rPr lang="en-US" sz="2600" dirty="0" smtClean="0"/>
              <a:t>Temperature varied from -25 to 85 </a:t>
            </a:r>
            <a:r>
              <a:rPr lang="en-US" sz="2600" dirty="0" smtClean="0"/>
              <a:t>C.</a:t>
            </a:r>
          </a:p>
          <a:p>
            <a:endParaRPr lang="en-US" sz="2600" dirty="0" smtClean="0"/>
          </a:p>
          <a:p>
            <a:r>
              <a:rPr lang="en-US" sz="2600" dirty="0" smtClean="0"/>
              <a:t>Voltage </a:t>
            </a:r>
            <a:r>
              <a:rPr lang="en-US" sz="2600" dirty="0" smtClean="0"/>
              <a:t>varied +-10mv at extremes.</a:t>
            </a:r>
            <a:endParaRPr lang="en-IN" sz="2600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55</a:t>
            </a:fld>
            <a:endParaRPr lang="en-I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Circuit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56</a:t>
            </a:fld>
            <a:endParaRPr lang="en-IN"/>
          </a:p>
        </p:txBody>
      </p:sp>
      <p:pic>
        <p:nvPicPr>
          <p:cNvPr id="4100" name="Picture 4" descr="C:\Users\HP\Downloads\voltage_regulator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952594" y="2000240"/>
            <a:ext cx="2459898" cy="41973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452528" y="3000372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M1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9738544" y="2928934"/>
            <a:ext cx="498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M2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7452528" y="4143380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M3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9738544" y="4071942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M4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9738544" y="5000636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M5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451736" y="2071678"/>
            <a:ext cx="5143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Monte Carlo sampling was done for 1million samples at random for process and mismatch</a:t>
            </a:r>
            <a:r>
              <a:rPr lang="en-US" sz="24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Monte Carlo results:</a:t>
            </a:r>
          </a:p>
          <a:p>
            <a:pPr lvl="1"/>
            <a:r>
              <a:rPr lang="en-US" sz="2400" b="1" dirty="0" smtClean="0"/>
              <a:t>Mean </a:t>
            </a:r>
            <a:r>
              <a:rPr lang="en-US" sz="2400" b="1" dirty="0" smtClean="0"/>
              <a:t>value=550.9mV</a:t>
            </a:r>
          </a:p>
          <a:p>
            <a:pPr lvl="1"/>
            <a:r>
              <a:rPr lang="en-US" sz="2400" b="1" dirty="0" smtClean="0"/>
              <a:t>Standard </a:t>
            </a:r>
            <a:r>
              <a:rPr lang="en-US" sz="2400" b="1" dirty="0" smtClean="0"/>
              <a:t>deviation of 6mV. </a:t>
            </a:r>
            <a:endParaRPr lang="en-IN" sz="2400" b="1" dirty="0" smtClean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Circuit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451736" y="1928813"/>
          <a:ext cx="8643998" cy="378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999"/>
                <a:gridCol w="4321999"/>
              </a:tblGrid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Temperature (degree C)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Voltage (mV)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560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556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554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552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548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545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95470" y="214290"/>
            <a:ext cx="3860298" cy="365125"/>
          </a:xfrm>
        </p:spPr>
        <p:txBody>
          <a:bodyPr/>
          <a:lstStyle/>
          <a:p>
            <a:r>
              <a:rPr lang="en-IN" sz="1800" b="1" dirty="0" smtClean="0"/>
              <a:t>Peripheral Circuit Design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57</a:t>
            </a:fld>
            <a:endParaRPr lang="en-I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Delay Element based on Current Starved Inverter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58</a:t>
            </a:fld>
            <a:endParaRPr lang="en-IN"/>
          </a:p>
        </p:txBody>
      </p:sp>
      <p:pic>
        <p:nvPicPr>
          <p:cNvPr id="5123" name="Picture 3" descr="C:\Users\HP\Downloads\current_stv_del_e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9454" y="1928802"/>
            <a:ext cx="4071966" cy="410407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380298" y="2143116"/>
            <a:ext cx="335758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err="1" smtClean="0"/>
              <a:t>Vcp</a:t>
            </a:r>
            <a:r>
              <a:rPr lang="en-IN" sz="2400" dirty="0" smtClean="0"/>
              <a:t>=550 mV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err="1" smtClean="0"/>
              <a:t>Vcn</a:t>
            </a:r>
            <a:r>
              <a:rPr lang="en-IN" sz="2400" dirty="0" smtClean="0"/>
              <a:t>= 550 mV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NMOS w=80n, l=60n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PMOS w=160n</a:t>
            </a:r>
            <a:r>
              <a:rPr lang="en-IN" sz="2400" dirty="0" smtClean="0"/>
              <a:t>, </a:t>
            </a:r>
            <a:r>
              <a:rPr lang="en-IN" sz="2400" dirty="0" smtClean="0"/>
              <a:t>l=60n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Delay Obtained= 100ps</a:t>
            </a:r>
            <a:endParaRPr lang="en-IN" sz="2400" dirty="0" smtClean="0"/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err="1" smtClean="0"/>
              <a:t>Monostable</a:t>
            </a:r>
            <a:r>
              <a:rPr lang="en-IN" dirty="0" smtClean="0"/>
              <a:t> </a:t>
            </a:r>
            <a:r>
              <a:rPr lang="en-IN" dirty="0" err="1" smtClean="0"/>
              <a:t>Multivibrator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1" y="1928805"/>
            <a:ext cx="5238105" cy="4197361"/>
          </a:xfrm>
        </p:spPr>
        <p:txBody>
          <a:bodyPr>
            <a:noAutofit/>
          </a:bodyPr>
          <a:lstStyle/>
          <a:p>
            <a:r>
              <a:rPr lang="en-IN" sz="1800" dirty="0" smtClean="0"/>
              <a:t>Used to stretch the output pulse of the ATD to get the desired pulse width.</a:t>
            </a:r>
          </a:p>
          <a:p>
            <a:r>
              <a:rPr lang="en-IN" sz="1800" dirty="0" smtClean="0"/>
              <a:t>The designed circuit specifications:</a:t>
            </a:r>
          </a:p>
          <a:p>
            <a:r>
              <a:rPr lang="en-IN" sz="1800" dirty="0" smtClean="0"/>
              <a:t>R1 = 75K </a:t>
            </a:r>
            <a:r>
              <a:rPr lang="en-IN" sz="1800" dirty="0" smtClean="0"/>
              <a:t>O</a:t>
            </a:r>
            <a:r>
              <a:rPr lang="en-IN" sz="1800" dirty="0" smtClean="0"/>
              <a:t>hms; C1 = </a:t>
            </a:r>
            <a:r>
              <a:rPr lang="en-IN" sz="1800" dirty="0" smtClean="0"/>
              <a:t>50fF</a:t>
            </a:r>
          </a:p>
          <a:p>
            <a:r>
              <a:rPr lang="en-IN" sz="1800" dirty="0" smtClean="0"/>
              <a:t>NOR </a:t>
            </a:r>
            <a:r>
              <a:rPr lang="en-IN" sz="1800" dirty="0" smtClean="0"/>
              <a:t>gate</a:t>
            </a:r>
          </a:p>
          <a:p>
            <a:pPr lvl="1"/>
            <a:r>
              <a:rPr lang="en-IN" sz="1800" dirty="0" smtClean="0"/>
              <a:t>NMOS: w = 80n l = 60n</a:t>
            </a:r>
          </a:p>
          <a:p>
            <a:pPr lvl="1"/>
            <a:r>
              <a:rPr lang="en-IN" sz="1800" dirty="0" smtClean="0"/>
              <a:t>PMOS</a:t>
            </a:r>
            <a:r>
              <a:rPr lang="en-IN" sz="1800" dirty="0" smtClean="0"/>
              <a:t>: w = </a:t>
            </a:r>
            <a:r>
              <a:rPr lang="en-IN" sz="1800" dirty="0" smtClean="0"/>
              <a:t>320n </a:t>
            </a:r>
            <a:r>
              <a:rPr lang="en-IN" sz="1800" dirty="0" smtClean="0"/>
              <a:t>l = </a:t>
            </a:r>
            <a:r>
              <a:rPr lang="en-IN" sz="1800" dirty="0" smtClean="0"/>
              <a:t>60n</a:t>
            </a:r>
            <a:endParaRPr lang="en-IN" sz="1800" dirty="0" smtClean="0"/>
          </a:p>
          <a:p>
            <a:r>
              <a:rPr lang="en-IN" sz="1800" dirty="0" smtClean="0"/>
              <a:t>INVERTER </a:t>
            </a:r>
            <a:endParaRPr lang="en-IN" sz="1800" dirty="0" smtClean="0"/>
          </a:p>
          <a:p>
            <a:pPr lvl="1"/>
            <a:r>
              <a:rPr lang="en-IN" sz="1800" dirty="0" smtClean="0"/>
              <a:t>PMOS: w = 440n, l = 60n</a:t>
            </a:r>
          </a:p>
          <a:p>
            <a:pPr lvl="1"/>
            <a:r>
              <a:rPr lang="en-IN" sz="1800" dirty="0" smtClean="0"/>
              <a:t>NMOS: w = 80n, l = 60n</a:t>
            </a:r>
            <a:endParaRPr lang="en-IN" sz="1800" dirty="0" smtClean="0"/>
          </a:p>
          <a:p>
            <a:r>
              <a:rPr lang="en-IN" sz="1800" dirty="0" smtClean="0"/>
              <a:t>INPUT </a:t>
            </a:r>
            <a:r>
              <a:rPr lang="en-IN" sz="1800" dirty="0" smtClean="0"/>
              <a:t> PULSE</a:t>
            </a:r>
          </a:p>
          <a:p>
            <a:pPr lvl="1"/>
            <a:r>
              <a:rPr lang="en-IN" sz="1800" dirty="0" smtClean="0"/>
              <a:t>Period = 10ns</a:t>
            </a:r>
          </a:p>
          <a:p>
            <a:pPr lvl="1"/>
            <a:r>
              <a:rPr lang="en-IN" sz="1800" dirty="0" smtClean="0"/>
              <a:t>pulse width = 100ps</a:t>
            </a:r>
          </a:p>
          <a:p>
            <a:pPr lvl="1"/>
            <a:r>
              <a:rPr lang="en-IN" sz="1800" dirty="0" smtClean="0"/>
              <a:t>rise/fall time = </a:t>
            </a:r>
            <a:r>
              <a:rPr lang="en-IN" sz="1800" dirty="0" smtClean="0"/>
              <a:t>5ps</a:t>
            </a:r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r>
              <a:rPr lang="en-IN" sz="2000" dirty="0" smtClean="0"/>
              <a:t>	</a:t>
            </a:r>
            <a:endParaRPr lang="en-IN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ATD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59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t="11830"/>
          <a:stretch>
            <a:fillRect/>
          </a:stretch>
        </p:blipFill>
        <p:spPr>
          <a:xfrm>
            <a:off x="6238082" y="1571612"/>
            <a:ext cx="5643602" cy="4649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SRAM Cell topologies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" name="Content Placeholder 3"/>
          <p:cNvPicPr/>
          <p:nvPr/>
        </p:nvPicPr>
        <p:blipFill>
          <a:blip r:embed="rId2" cstate="print"/>
          <a:stretch/>
        </p:blipFill>
        <p:spPr>
          <a:xfrm>
            <a:off x="4860447" y="2648160"/>
            <a:ext cx="2469279" cy="2096280"/>
          </a:xfrm>
          <a:prstGeom prst="rect">
            <a:avLst/>
          </a:prstGeom>
          <a:ln>
            <a:noFill/>
          </a:ln>
        </p:spPr>
      </p:pic>
      <p:pic>
        <p:nvPicPr>
          <p:cNvPr id="88" name="Picture 4"/>
          <p:cNvPicPr/>
          <p:nvPr/>
        </p:nvPicPr>
        <p:blipFill>
          <a:blip r:embed="rId3" cstate="print"/>
          <a:stretch/>
        </p:blipFill>
        <p:spPr>
          <a:xfrm>
            <a:off x="508614" y="2676924"/>
            <a:ext cx="3503064" cy="2037960"/>
          </a:xfrm>
          <a:prstGeom prst="rect">
            <a:avLst/>
          </a:prstGeom>
          <a:ln>
            <a:noFill/>
          </a:ln>
        </p:spPr>
      </p:pic>
      <p:pic>
        <p:nvPicPr>
          <p:cNvPr id="89" name="Picture 5"/>
          <p:cNvPicPr/>
          <p:nvPr/>
        </p:nvPicPr>
        <p:blipFill>
          <a:blip r:embed="rId4" cstate="print"/>
          <a:stretch/>
        </p:blipFill>
        <p:spPr>
          <a:xfrm>
            <a:off x="8519371" y="2559960"/>
            <a:ext cx="2504194" cy="221436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1581634" y="4862880"/>
            <a:ext cx="49961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9529399" y="4862880"/>
            <a:ext cx="48449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5713536" y="4862880"/>
            <a:ext cx="50429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2584463" y="5517360"/>
            <a:ext cx="6762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Fig. 1 SRAM Cell Topologies a) 8T Cell b) 6T Cell c) 5T Cell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Pulse Width Analysis at Process Corners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666050" y="1928811"/>
          <a:ext cx="8358246" cy="3786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123"/>
                <a:gridCol w="4179123"/>
              </a:tblGrid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Process</a:t>
                      </a:r>
                      <a:r>
                        <a:rPr lang="en-IN" baseline="0" dirty="0" smtClean="0"/>
                        <a:t> 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(in ns)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2.02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1.93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1.97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snfp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2.22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fnsp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1.78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ATD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60</a:t>
            </a:fld>
            <a:endParaRPr lang="en-I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880232" y="1285860"/>
            <a:ext cx="10513871" cy="51435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[1] “Low-Leakage asymmetric SRAM Cell”,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Azizi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TVLSI vol.11 no.-4, 2003.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[2] “Static noise margin analysis of SRAM cell”;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Seevnick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JSSC vol.-22 no.-5, 1987.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[3] “Robust low power CMOS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Precharge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Logic”, Berg et.al. IEEE 2013.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Rabaey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Chandrakasan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Nikolic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“Designing Memory Array Structures” in </a:t>
            </a:r>
            <a:r>
              <a:rPr lang="en-US" sz="2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Digital Integrated Circuits a Design Perspective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2</a:t>
            </a:r>
            <a:r>
              <a:rPr lang="en-US" sz="2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ed.,vol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 1.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Noida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Pearson India, 2016, pp. 657-662.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[5] “Gain-Enhancement Differential Amplifier Using Positive Feedback”,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Phuoc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T. Tran et. al. in MWSCAS, IEEE, 2012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[6] “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Novel Design Technique of Address Decoder  for SRAM”,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Arvind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Mishra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Debiprasad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Priyabrata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Acharya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Pradip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Patra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2014 IEEE International Conference on Advanced  Communication Control and Computing Technologies (ICACCCT).</a:t>
            </a:r>
          </a:p>
          <a:p>
            <a:r>
              <a:rPr lang="en-IN" sz="2200" b="0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[7] Betty Prince, “Basic Memory Architecture and Cell Structure” in </a:t>
            </a:r>
            <a:r>
              <a:rPr lang="en-IN" sz="2200" b="0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Semiconductor Memory: Design and Application 2nd ed.</a:t>
            </a:r>
          </a:p>
          <a:p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[8] “A word-line boost driver designed for Low Operating Voltage 6T- SRAMs” </a:t>
            </a:r>
            <a:r>
              <a:rPr lang="en-IN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Shakir</a:t>
            </a:r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MWSCAS- IEEE 2012.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Comparison of different of SRAM cells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96" name="Table 2"/>
          <p:cNvGraphicFramePr/>
          <p:nvPr/>
        </p:nvGraphicFramePr>
        <p:xfrm>
          <a:off x="1375741" y="1793520"/>
          <a:ext cx="8842248" cy="3499200"/>
        </p:xfrm>
        <a:graphic>
          <a:graphicData uri="http://schemas.openxmlformats.org/drawingml/2006/table">
            <a:tbl>
              <a:tblPr/>
              <a:tblGrid>
                <a:gridCol w="2210472"/>
                <a:gridCol w="2210472"/>
                <a:gridCol w="2210472"/>
                <a:gridCol w="2210832"/>
              </a:tblGrid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Parameters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8T Cell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202.8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135.5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340.9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380.7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347.5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346.4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300.4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311.2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312.3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 Power(uW)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17.2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Write Power(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nW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Static Power(nW)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0.21865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5529.77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5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Pre-charge logic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837971" y="1825560"/>
            <a:ext cx="5471522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Circuit implementations of different kinds were found.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simple static version and a complete CMOS dynamic logic implemented version were studied.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[1,4]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952351" y="4643446"/>
            <a:ext cx="4829635" cy="10715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(a)			(b)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Fig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2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(a)A simple static pre-charge circuit 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(b) Dynamic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ultra low-voltage domino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inverters.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09498" y="1643050"/>
            <a:ext cx="2295547" cy="3000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5210" y="1928805"/>
            <a:ext cx="2063724" cy="236725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Sense amplifier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57140" y="1690200"/>
            <a:ext cx="6293061" cy="4297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Sense amplifiers are basically differential amplifiers with high CMRR and can have a low gain of about 10.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There are multiple topologies which can be used to make a sense amplifiers which were studied.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simple dual input single ended output differential amplifier can be used for this  purpose. </a:t>
            </a: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4" name="haha.svg" descr="&#10;XCircuit Version 3.7&#10;File &quot;sbdgeghe.ps&quot; Page 1&#10;"/>
          <p:cNvPicPr/>
          <p:nvPr/>
        </p:nvPicPr>
        <p:blipFill>
          <a:blip r:embed="rId2" cstate="print"/>
          <a:stretch/>
        </p:blipFill>
        <p:spPr>
          <a:xfrm>
            <a:off x="7259895" y="1188720"/>
            <a:ext cx="4534330" cy="4766040"/>
          </a:xfrm>
          <a:prstGeom prst="rect">
            <a:avLst/>
          </a:prstGeom>
          <a:ln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6738065" y="5929330"/>
            <a:ext cx="491984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Fig 3.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Dual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input single ended output differential amplifier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2769</Words>
  <Application>Microsoft Office PowerPoint</Application>
  <PresentationFormat>Custom</PresentationFormat>
  <Paragraphs>816</Paragraphs>
  <Slides>61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Slide 1</vt:lpstr>
      <vt:lpstr>Memory Specifications</vt:lpstr>
      <vt:lpstr>Slide 3</vt:lpstr>
      <vt:lpstr>The SRAM Cell</vt:lpstr>
      <vt:lpstr>Contd.</vt:lpstr>
      <vt:lpstr>Slide 6</vt:lpstr>
      <vt:lpstr>Slide 7</vt:lpstr>
      <vt:lpstr>Slide 8</vt:lpstr>
      <vt:lpstr>Slide 9</vt:lpstr>
      <vt:lpstr>Slide 10</vt:lpstr>
      <vt:lpstr>Slide 11</vt:lpstr>
      <vt:lpstr>Word Line Driver</vt:lpstr>
      <vt:lpstr>Address Transition Detector</vt:lpstr>
      <vt:lpstr>Decoder Circuitry</vt:lpstr>
      <vt:lpstr>Slide 15</vt:lpstr>
      <vt:lpstr>Slide 16</vt:lpstr>
      <vt:lpstr>Pin Configuration </vt:lpstr>
      <vt:lpstr>Metal Planning</vt:lpstr>
      <vt:lpstr>Array Partitioning</vt:lpstr>
      <vt:lpstr>Array Partitioning</vt:lpstr>
      <vt:lpstr>Array Partitioning</vt:lpstr>
      <vt:lpstr>Floor Planning and Routing</vt:lpstr>
      <vt:lpstr>Slide 23</vt:lpstr>
      <vt:lpstr>Slide 24</vt:lpstr>
      <vt:lpstr>Slide 25</vt:lpstr>
      <vt:lpstr>HSNM Calculation</vt:lpstr>
      <vt:lpstr>Slide 27</vt:lpstr>
      <vt:lpstr>Slide 28</vt:lpstr>
      <vt:lpstr>Read Static Noise Margin</vt:lpstr>
      <vt:lpstr>Write Static Noise Margin</vt:lpstr>
      <vt:lpstr>SNM at Process Corners</vt:lpstr>
      <vt:lpstr>Power Planning</vt:lpstr>
      <vt:lpstr>SRAM Cell sizing</vt:lpstr>
      <vt:lpstr>6T Cell Layout</vt:lpstr>
      <vt:lpstr>Decoding Scheme</vt:lpstr>
      <vt:lpstr>Slide 36</vt:lpstr>
      <vt:lpstr>Novel 5:32 Decoder</vt:lpstr>
      <vt:lpstr>Sense Amplifier</vt:lpstr>
      <vt:lpstr>Sense Amplifier</vt:lpstr>
      <vt:lpstr>Slide 40</vt:lpstr>
      <vt:lpstr>Slide 41</vt:lpstr>
      <vt:lpstr>6T Cell Layout (Optimized)</vt:lpstr>
      <vt:lpstr>Bit line Twisting </vt:lpstr>
      <vt:lpstr>4X4 Cell Layout</vt:lpstr>
      <vt:lpstr>16X16 Cell Layout</vt:lpstr>
      <vt:lpstr>Slide 46</vt:lpstr>
      <vt:lpstr>32X32 Cell Layout</vt:lpstr>
      <vt:lpstr>64X64 Cell Layout</vt:lpstr>
      <vt:lpstr>128X128 Cell Layout</vt:lpstr>
      <vt:lpstr>256X256 Cell Layout</vt:lpstr>
      <vt:lpstr>Core Layout</vt:lpstr>
      <vt:lpstr>Word Line Driver Design</vt:lpstr>
      <vt:lpstr>Word Line Driver Layout</vt:lpstr>
      <vt:lpstr> Delay Analysis at Process Corners</vt:lpstr>
      <vt:lpstr>Reference Voltage Circuit</vt:lpstr>
      <vt:lpstr>Reference Voltage Circuit</vt:lpstr>
      <vt:lpstr>Reference Voltage Circuit</vt:lpstr>
      <vt:lpstr>Delay Element based on Current Starved Inverter</vt:lpstr>
      <vt:lpstr>Monostable Multivibrator</vt:lpstr>
      <vt:lpstr>Pulse Width Analysis at Process Corners</vt:lpstr>
      <vt:lpstr>Slide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HP</cp:lastModifiedBy>
  <cp:revision>43</cp:revision>
  <dcterms:created xsi:type="dcterms:W3CDTF">2018-02-09T17:35:10Z</dcterms:created>
  <dcterms:modified xsi:type="dcterms:W3CDTF">2018-03-29T15:45:19Z</dcterms:modified>
</cp:coreProperties>
</file>